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8" r:id="rId4"/>
    <p:sldId id="297" r:id="rId5"/>
    <p:sldId id="317" r:id="rId6"/>
    <p:sldId id="306" r:id="rId7"/>
    <p:sldId id="307" r:id="rId8"/>
    <p:sldId id="311" r:id="rId9"/>
    <p:sldId id="308" r:id="rId10"/>
    <p:sldId id="309" r:id="rId11"/>
    <p:sldId id="312" r:id="rId12"/>
    <p:sldId id="295" r:id="rId13"/>
    <p:sldId id="281" r:id="rId14"/>
    <p:sldId id="316" r:id="rId15"/>
    <p:sldId id="283" r:id="rId16"/>
    <p:sldId id="258" r:id="rId17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0" autoAdjust="0"/>
    <p:restoredTop sz="95541"/>
  </p:normalViewPr>
  <p:slideViewPr>
    <p:cSldViewPr snapToGrid="0">
      <p:cViewPr>
        <p:scale>
          <a:sx n="56" d="100"/>
          <a:sy n="56" d="100"/>
        </p:scale>
        <p:origin x="132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98061" y="3233245"/>
            <a:ext cx="11134458" cy="689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ATTRITION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spc="1950" dirty="0" smtClean="0">
                <a:solidFill>
                  <a:srgbClr val="002060"/>
                </a:solidFill>
                <a:latin typeface="Montserrat ExtraBold" panose="00000900000000000000" pitchFamily="2" charset="0"/>
              </a:rPr>
              <a:t>PREDICTOR</a:t>
            </a:r>
            <a:endParaRPr kumimoji="0" lang="en-US" sz="11500" i="0" u="none" strike="noStrike" cap="none" spc="1950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98061" y="7117375"/>
            <a:ext cx="144767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Identification &amp; Mitigation Analysis</a:t>
            </a:r>
            <a:endParaRPr kumimoji="0" lang="en-US" sz="5000" i="0" u="none" strike="noStrike" cap="none" spc="800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1536192" y="3621865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5128804" y="9569124"/>
            <a:ext cx="6473896" cy="2408128"/>
            <a:chOff x="11425484" y="9569124"/>
            <a:chExt cx="6473896" cy="240812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550083" y="9569124"/>
              <a:ext cx="4323298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1" i="0" u="none" strike="noStrike" cap="none" spc="800" normalizeH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 Light" panose="00000400000000000000" pitchFamily="2" charset="0"/>
                </a:rPr>
                <a:t>Project Team: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1425484" y="10130593"/>
              <a:ext cx="6473896" cy="18466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Heindel Adu</a:t>
              </a:r>
            </a:p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Ross Fu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Stephen Johnson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Anthony Yeung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 rot="2700000">
            <a:off x="2726082" y="7992100"/>
            <a:ext cx="4406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DDS</a:t>
            </a:r>
            <a:endParaRPr lang="en-US" sz="8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-2700000">
            <a:off x="4223109" y="7986961"/>
            <a:ext cx="349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Analytics</a:t>
            </a:r>
            <a:endParaRPr lang="en-US" sz="5400" b="1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9"/>
            <a:ext cx="24412498" cy="1319916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804707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ABV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9"/>
            <a:ext cx="24430362" cy="1290099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26296" y="379136"/>
            <a:ext cx="7777770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of IBU 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169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ABV (.128)</a:t>
            </a:r>
          </a:p>
          <a:p>
            <a:pPr marL="2362200" lvl="3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Upslope Brewing Co, Boulder Co</a:t>
            </a:r>
          </a:p>
          <a:p>
            <a:pPr marL="2362200" lvl="4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Lee Hill Series Vol 5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362200" lvl="5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en-US" sz="4000" dirty="0" err="1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Quadrupel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ABV (.001)</a:t>
            </a:r>
          </a:p>
          <a:p>
            <a:pPr marL="1790700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Uncommon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Brewers, Santa Cruz CA</a:t>
            </a:r>
          </a:p>
          <a:p>
            <a:pPr marL="1790700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Scotty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K </a:t>
            </a:r>
          </a:p>
          <a:p>
            <a:pPr marL="1790700" lvl="5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(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 alcohol beer)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594233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Alcohol By Volume: 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KEY TAKE-AWAYS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3300760" y="8688864"/>
            <a:ext cx="2698595" cy="24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ortodova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realer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socorro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quam</a:t>
            </a: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360"/>
          <p:cNvSpPr>
            <a:spLocks noChangeArrowheads="1"/>
          </p:cNvSpPr>
          <p:nvPr/>
        </p:nvSpPr>
        <p:spPr bwMode="auto">
          <a:xfrm>
            <a:off x="9031957" y="495892"/>
            <a:ext cx="14448516" cy="1292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All other columns had no missing data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215361" y="932358"/>
            <a:ext cx="810318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Column Missing Data Count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5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2863"/>
              </p:ext>
            </p:extLst>
          </p:nvPr>
        </p:nvGraphicFramePr>
        <p:xfrm>
          <a:off x="11109961" y="1966955"/>
          <a:ext cx="83896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79"/>
                <a:gridCol w="2537460"/>
                <a:gridCol w="32689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ABV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IBU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Beer</a:t>
                      </a:r>
                      <a:r>
                        <a:rPr lang="en-US" baseline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Style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62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1,005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NEXT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800" b="1" spc="6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STEPS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480231" y="2252546"/>
            <a:ext cx="14273561" cy="10156627"/>
          </a:xfrm>
          <a:prstGeom prst="rect">
            <a:avLst/>
          </a:prstGeom>
          <a:solidFill>
            <a:srgbClr val="D9D9D9">
              <a:alpha val="76000"/>
            </a:srgb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Marketing Channels Data:</a:t>
            </a:r>
          </a:p>
          <a:p>
            <a:pPr marL="1485900" lvl="2" indent="-571500" algn="just" defTabSz="914400">
              <a:lnSpc>
                <a:spcPct val="150000"/>
              </a:lnSpc>
              <a:buFont typeface="Courier New" charset="0"/>
              <a:buChar char="o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Greater insights into craft beer consumer behavior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Sales Volumes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Craft Beer Pricing Data 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Raw-material Sourcing Data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Regulatory Atmosphere For Craft Beer</a:t>
            </a:r>
          </a:p>
          <a:p>
            <a:pPr marL="571500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AGH DATA CONSULT INC.</a:t>
            </a: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DATA CONSULT Inc. 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4241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AGH DATA CONSULT</a:t>
            </a:r>
            <a:r>
              <a:rPr kumimoji="0" lang="en-US" sz="1600" b="1" i="0" u="none" strike="noStrike" cap="none" spc="6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INC.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5080203" y="8219339"/>
            <a:ext cx="522418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AGH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600" b="1" spc="600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CONSULT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Americ</a:t>
            </a:r>
            <a:r>
              <a:rPr lang="en-US" sz="5500" b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an Craft Brewery: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		Insights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and Analysis.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297898" y="3814072"/>
            <a:ext cx="5090740" cy="6048536"/>
            <a:chOff x="17297898" y="3814072"/>
            <a:chExt cx="5090740" cy="6048536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7297898" y="4897323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8758647" y="3814072"/>
              <a:ext cx="3629991" cy="2888673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2700000">
              <a:off x="17781471" y="7151343"/>
              <a:ext cx="44068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DDS</a:t>
              </a:r>
              <a:endParaRPr lang="en-US" sz="6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-2700000">
              <a:off x="19027970" y="6936148"/>
              <a:ext cx="2638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002060"/>
                  </a:solidFill>
                  <a:latin typeface="Montserrat" charset="0"/>
                  <a:ea typeface="Montserrat" charset="0"/>
                  <a:cs typeface="Montserrat" charset="0"/>
                </a:rPr>
                <a:t>Analytics</a:t>
              </a:r>
              <a:endParaRPr lang="en-US" sz="4000" b="1" dirty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sp>
        <p:nvSpPr>
          <p:cNvPr id="8" name="Freeform 6"/>
          <p:cNvSpPr>
            <a:spLocks/>
          </p:cNvSpPr>
          <p:nvPr/>
        </p:nvSpPr>
        <p:spPr bwMode="auto">
          <a:xfrm>
            <a:off x="26576922" y="4600143"/>
            <a:ext cx="3638197" cy="2888673"/>
          </a:xfrm>
          <a:custGeom>
            <a:avLst/>
            <a:gdLst>
              <a:gd name="T0" fmla="*/ 1330 w 1330"/>
              <a:gd name="T1" fmla="*/ 522 h 1056"/>
              <a:gd name="T2" fmla="*/ 1055 w 1330"/>
              <a:gd name="T3" fmla="*/ 795 h 1056"/>
              <a:gd name="T4" fmla="*/ 794 w 1330"/>
              <a:gd name="T5" fmla="*/ 1056 h 1056"/>
              <a:gd name="T6" fmla="*/ 534 w 1330"/>
              <a:gd name="T7" fmla="*/ 795 h 1056"/>
              <a:gd name="T8" fmla="*/ 261 w 1330"/>
              <a:gd name="T9" fmla="*/ 522 h 1056"/>
              <a:gd name="T10" fmla="*/ 0 w 1330"/>
              <a:gd name="T11" fmla="*/ 261 h 1056"/>
              <a:gd name="T12" fmla="*/ 261 w 1330"/>
              <a:gd name="T13" fmla="*/ 0 h 1056"/>
              <a:gd name="T14" fmla="*/ 794 w 1330"/>
              <a:gd name="T15" fmla="*/ 534 h 1056"/>
              <a:gd name="T16" fmla="*/ 1069 w 1330"/>
              <a:gd name="T17" fmla="*/ 261 h 1056"/>
              <a:gd name="T18" fmla="*/ 1330 w 1330"/>
              <a:gd name="T19" fmla="*/ 52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0" h="1056">
                <a:moveTo>
                  <a:pt x="1330" y="522"/>
                </a:moveTo>
                <a:lnTo>
                  <a:pt x="1055" y="795"/>
                </a:lnTo>
                <a:lnTo>
                  <a:pt x="794" y="1056"/>
                </a:lnTo>
                <a:lnTo>
                  <a:pt x="534" y="795"/>
                </a:lnTo>
                <a:lnTo>
                  <a:pt x="261" y="522"/>
                </a:lnTo>
                <a:lnTo>
                  <a:pt x="0" y="261"/>
                </a:lnTo>
                <a:lnTo>
                  <a:pt x="261" y="0"/>
                </a:lnTo>
                <a:lnTo>
                  <a:pt x="794" y="534"/>
                </a:lnTo>
                <a:lnTo>
                  <a:pt x="1069" y="261"/>
                </a:lnTo>
                <a:lnTo>
                  <a:pt x="1330" y="52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6472527" y="8148796"/>
            <a:ext cx="464550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DDS</a:t>
            </a:r>
            <a:endParaRPr kumimoji="0" lang="en-US" sz="6600" b="1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600" b="1" spc="600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CONSULT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Content:</a:t>
            </a:r>
            <a:endParaRPr kumimoji="0" lang="en-US" sz="5500" b="1" i="0" u="none" strike="noStrike" cap="none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28037671" y="351689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297898" y="3814072"/>
            <a:ext cx="5090740" cy="6048536"/>
            <a:chOff x="17297898" y="3814072"/>
            <a:chExt cx="5090740" cy="604853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7297898" y="4897323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8758647" y="3814072"/>
              <a:ext cx="3629991" cy="2888673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2700000">
              <a:off x="17781471" y="7151343"/>
              <a:ext cx="44068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DDS</a:t>
              </a:r>
              <a:endParaRPr lang="en-US" sz="6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-2700000">
              <a:off x="19027970" y="6936148"/>
              <a:ext cx="2638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002060"/>
                  </a:solidFill>
                  <a:latin typeface="Montserrat" charset="0"/>
                  <a:ea typeface="Montserrat" charset="0"/>
                  <a:cs typeface="Montserrat" charset="0"/>
                </a:rPr>
                <a:t>Analytics</a:t>
              </a:r>
              <a:endParaRPr lang="en-US" sz="4000" b="1" dirty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9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" y="549910"/>
            <a:ext cx="24307800" cy="1311910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39294" y="91440"/>
            <a:ext cx="108891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Principal Component Analysis | </a:t>
            </a: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PCA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08660" y="10218420"/>
            <a:ext cx="1634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2920" y="8138160"/>
            <a:ext cx="2075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302767" y="756040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100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08660" y="6399951"/>
            <a:ext cx="22012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64051" y="5822200"/>
            <a:ext cx="1011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150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39"/>
            <a:ext cx="51421103" cy="75770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60955" y="7079236"/>
            <a:ext cx="48305389" cy="71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grpSp>
        <p:nvGrpSpPr>
          <p:cNvPr id="14" name="Group 13"/>
          <p:cNvGrpSpPr/>
          <p:nvPr/>
        </p:nvGrpSpPr>
        <p:grpSpPr>
          <a:xfrm>
            <a:off x="0" y="0"/>
            <a:ext cx="24387175" cy="13735878"/>
            <a:chOff x="0" y="-596348"/>
            <a:chExt cx="24396828" cy="143322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6348"/>
              <a:ext cx="24396828" cy="14332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030" y="-369128"/>
              <a:ext cx="3867177" cy="90161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47318" y="399205"/>
            <a:ext cx="66925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 vs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IBU p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8202017" y="12084766"/>
            <a:ext cx="5780853" cy="8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Scatter plot of ABV vs IBU by state.  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Colored by state.</a:t>
            </a:r>
            <a:endParaRPr lang="en-US" sz="2000" b="1" dirty="0">
              <a:solidFill>
                <a:srgbClr val="002A7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 rot="18915115">
            <a:off x="6922275" y="8845397"/>
            <a:ext cx="6654251" cy="274320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658016">
            <a:off x="11638138" y="3400508"/>
            <a:ext cx="7419052" cy="446983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6503" y="10039928"/>
            <a:ext cx="5392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b="1" smtClean="0">
                <a:solidFill>
                  <a:srgbClr val="002A7E"/>
                </a:solidFill>
                <a:latin typeface="Montserrat" panose="00000500000000000000" pitchFamily="2" charset="0"/>
              </a:rPr>
              <a:t>Higher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3338" y="885175"/>
            <a:ext cx="24400513" cy="12523305"/>
            <a:chOff x="-1" y="-1"/>
            <a:chExt cx="24400513" cy="125233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400513" cy="125233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528" y="184703"/>
              <a:ext cx="1317587" cy="27175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609782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All Available States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0"/>
            <a:ext cx="24513411" cy="13716000"/>
            <a:chOff x="-1" y="0"/>
            <a:chExt cx="24513411" cy="13716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4513411" cy="13716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891" y="183322"/>
              <a:ext cx="1041400" cy="508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55746" y="183322"/>
            <a:ext cx="6820778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vs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Heat Map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All Available</a:t>
            </a:r>
            <a:r>
              <a:rPr kumimoji="0" lang="en-US" sz="30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States 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24466378" cy="13716000"/>
            <a:chOff x="0" y="0"/>
            <a:chExt cx="24466378" cy="1371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66378" cy="13716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2265" y="11607800"/>
              <a:ext cx="990600" cy="2108200"/>
            </a:xfrm>
            <a:prstGeom prst="rect">
              <a:avLst/>
            </a:prstGeom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84390" y="12292568"/>
            <a:ext cx="64168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3813</TotalTime>
  <Words>712</Words>
  <Application>Microsoft Macintosh PowerPoint</Application>
  <PresentationFormat>Custom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Courier New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161</cp:revision>
  <dcterms:created xsi:type="dcterms:W3CDTF">2019-01-02T03:13:52Z</dcterms:created>
  <dcterms:modified xsi:type="dcterms:W3CDTF">2019-04-15T06:12:33Z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